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5797546c4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5797546c4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I’d like to walk thru a few interesting properties that distinguish the real world graphs we see from random graph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Distance between vertices is length of shortest path between them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Milgram’s “small world effect”: how many times does someone in Omaha have to forward a letter to reach a total stranger in Boston?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“Six degrees of separation”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Average distance between pairs of nodes characterizes “small worlded-ness”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Extremely low in real networks (Choudhury):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Film actors  3.48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Company Directors  4.60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Emails  4.95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Internet  3.33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Electronic circuits  4.34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797546c4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797546c4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the three because when there is a triangle, we count it as 3 connected triples (could center it on any of the tree)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Friendship is not transitive, but almost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If Joey knows Chandler, and Chandler knows Ross, likely that Joey knows Ross too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○"/>
            </a:pPr>
            <a:r>
              <a:rPr lang="en">
                <a:solidFill>
                  <a:srgbClr val="666666"/>
                </a:solidFill>
              </a:rPr>
              <a:t>Likely that they form a triangle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Clustering coefficient is probability transitivity holds: fraction of triples that form a triangle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797546c4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797546c4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“Local” clustering coefficient: probability that two of </a:t>
            </a:r>
            <a:r>
              <a:rPr i="1" lang="en">
                <a:solidFill>
                  <a:schemeClr val="dk2"/>
                </a:solidFill>
              </a:rPr>
              <a:t>my</a:t>
            </a:r>
            <a:r>
              <a:rPr lang="en">
                <a:solidFill>
                  <a:schemeClr val="dk2"/>
                </a:solidFill>
              </a:rPr>
              <a:t> friends are friends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Take average across all vertices to get an alternate definition of clustering coefficient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797546c4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797546c4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total # of edges is </a:t>
            </a:r>
            <a:r>
              <a:rPr lang="en">
                <a:solidFill>
                  <a:schemeClr val="dk2"/>
                </a:solidFill>
              </a:rPr>
              <a:t>(n choose 2)p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2 because the number of degrees is twice the number of edges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to get the avg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column C = actual clustering coefficient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column = expected for a random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orders of magnitude more and this holds across different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In a random graph with n vertices and edge probability p: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average degree is 2(n choose 2) p / n ≈ np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Hold this constant as n grows, then p ≈ 1/n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So probability that two of my friends are friends is p ≈ 1/n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Clustering coefficients are way higher than expected in this model </a:t>
            </a:r>
            <a:r>
              <a:rPr lang="en">
                <a:solidFill>
                  <a:srgbClr val="666666"/>
                </a:solidFill>
              </a:rPr>
              <a:t>(Choudhury)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797546c4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797546c4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 np constant b/c np = avg degree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In Erdos-Renyi model: degree at any node is binomial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Holding np constant, this becomes Poisson as n → ∞ 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Very few nodes of high degree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Real networks have much fatter tails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Many nodes of high degree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“Scale-free networks”: degree distribution follows power law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(Like word distributions in Zipf’s Law!)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797546c4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797546c4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 (e), which has exponential distribution (shown on lin-log plot)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If degree distribution follows a power law, take the log of both sides and you’ll get a straight line!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This holds for diverse real-world networks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797546c4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797546c4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 (e), which has exponential distribution (shown on lin-log plot)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this effect as “” or “” which comes from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unto every one that hath shall be given...but from him that hath not shall be taken away”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Barabasi-Albert model points to preferential attachment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Start with a partly-formed graph on m</a:t>
            </a:r>
            <a:r>
              <a:rPr baseline="-25000" lang="en">
                <a:solidFill>
                  <a:schemeClr val="dk2"/>
                </a:solidFill>
              </a:rPr>
              <a:t>0 </a:t>
            </a:r>
            <a:r>
              <a:rPr lang="en">
                <a:solidFill>
                  <a:schemeClr val="dk2"/>
                </a:solidFill>
              </a:rPr>
              <a:t>vertices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Add nodes one-by-one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With each node add m new edges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Probability we add an edge to an existing node v is proportional to degree of v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“</a:t>
            </a:r>
            <a:r>
              <a:rPr lang="en">
                <a:solidFill>
                  <a:schemeClr val="dk2"/>
                </a:solidFill>
              </a:rPr>
              <a:t>The rich get richer</a:t>
            </a:r>
            <a:r>
              <a:rPr lang="en">
                <a:solidFill>
                  <a:schemeClr val="dk2"/>
                </a:solidFill>
              </a:rPr>
              <a:t>” = “The Matthew Effect”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5797546c4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5797546c4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High edge density within communities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Low edge density between communities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Example: communities in a school reflect age and race divisions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797546c4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797546c4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Formula: A_ij is adjacency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K_i is degree of vertex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is 1 if they’re in the same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Lots of ways of detecting and quantifying communities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Given an assignment of vectors to communities, </a:t>
            </a:r>
            <a:r>
              <a:rPr lang="en" u="sng">
                <a:solidFill>
                  <a:schemeClr val="dk2"/>
                </a:solidFill>
              </a:rPr>
              <a:t>modularity</a:t>
            </a:r>
            <a:r>
              <a:rPr lang="en">
                <a:solidFill>
                  <a:schemeClr val="dk2"/>
                </a:solidFill>
              </a:rPr>
              <a:t> is the number of edges within the communities above what’s expected randomly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Pick communities that maximize Q — well it’s NP-Hard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Many approximation algorithms: Louvain method, Chinese Whispers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5797546c4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5797546c4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“Zachary’s College Karate Club”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Good test case because the club actually split in two after data was collected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Newman’s eigenvector-based method recovered the split and scored each node’s importance to community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973ff5a2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973ff5a2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5797546c4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5797546c4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just a tutorial on network analysis, not a serious prediction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Military alliances by arms sales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Used Louvain Method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Node size is PageRank Centrality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5797546c4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5797546c4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this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797546c4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797546c4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Louvain method: init each node in its own community. For each node, see change in modularity from joining it into a neighbor, pick the best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can’t get any more modularity gains, redraw the network with components as nodes, and repeat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797546c4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797546c4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size of cluster measured? Num of papers in that cluster?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797546c4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797546c4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size of cluster measured? Num of papers in that cluster?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771787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771787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771787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771787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771787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771787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771787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771787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5771787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5771787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6973ff5a2_1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6973ff5a2_1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be seeing applications of all these methods and several of these tasks in the next hour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Graphs are a natural way of representing relationships between words, sentences, and documents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Strong mathematical theory — lots of well-studied algorithms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Clustering / community detection, mincuts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Random Walks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Spectral methods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Centrality (for ranking)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Neural nets on graphs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Long history of use for core NLP tasks like word-sense disambiguation, summarization, topic modeling, and sentiment analysis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Drago’s slides from week 1 have good background on some of these methods </a:t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5771787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5771787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“Unsupervised”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NO labeled data = corpus with labeled word senses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Expensive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Limited coverage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Doesn’t transfer to new domains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YES dictionary with predefined word senses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Like WordNet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7717876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7717876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each part in the next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Build a lexical graph from the dictionary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Each node is a word-sense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For each ambiguous word, find the most “important”/“central” node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But how best to quantify “important”?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7717876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7717876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the neighborhood for other related senses… whether or not they’re related!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Given a sentence with ambiguous words…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Remove non-content words (prepositions, pronouns...)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Initialize V (vertices) to contain all possible senses for words appearing in this sentence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For each sense v, search the neighborhood of v in WordNet for other senses in this sentence (distance ≤ L)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If you find one (v’), add the full path from v to v’ to our graph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Edges encode different relationships: “is-a”, “has-part”, “pertains to”, ...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57717876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57717876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57717876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57717876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57717876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57717876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7717876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7717876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57717876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57717876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going to very quickly run thru all the different centrality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Compute centrality of each node in our sentence graph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Degree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PageRank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HITS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Key Player Problem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Betweenness 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Pick the most “central” sense for each word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5797546c4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5797546c4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the stable distribution of a random walk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\alpha is the random surfer model: ensures that this converges / everything mixes you can’t be important just because the walk gets stuck at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Node centrality is defined recursively in terms of centralities of neighbors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Important if strongly connected to important nodes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Unimportant if weakly connected to unimportant nodes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There’s a weighted version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Solve by simulating a random walk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6973ff5a2_1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6973ff5a2_1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one step, we’re much more likely to be at node F than node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going until converges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797546c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797546c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5797546c4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5797546c4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ways a node can be important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Authoritative: lots of good hubs link to it (you’re a good source)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Hubs: it links to lots of good authorities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Like PageRank, but separate authoritativeness and hubness scores (also defined recursively)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Solve by initializing all scores to 1, then repeatedly updating and normalizing until you reach steady-state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5797546c4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5797546c4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Average “closeness” to the other nodes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“Closeness” is reciprocal of geodesic distance d(u,v)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5797546c4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5797546c4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Sigma_st is num of shortest paths from s to t (there could be more than one of equal length)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sigma_st(v) is num of those that pass thru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 node is important if it’s part of many shortest paths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It’s “between” many pairs of vertices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Divide this by number of pairs of vertices to normalize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57717876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57717876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For each combination of sense choices, make an “interpretation” subgraph by dropping all unused senses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Calculate the “connectedness” of the interpretation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Compactness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Graph Entropy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Edge density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>
                <a:solidFill>
                  <a:schemeClr val="dk2"/>
                </a:solidFill>
              </a:rPr>
              <a:t>Pick the most connected interpretation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5797546c4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5797546c4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two nodes are not connected, let their distance be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Sum of all pairwise distances in the graph tells you how “compact” it is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Maximum: all n(n-1) paths have length n:   max = n</a:t>
            </a:r>
            <a:r>
              <a:rPr baseline="30000" lang="en">
                <a:solidFill>
                  <a:schemeClr val="dk2"/>
                </a:solidFill>
              </a:rPr>
              <a:t>2</a:t>
            </a:r>
            <a:r>
              <a:rPr lang="en">
                <a:solidFill>
                  <a:schemeClr val="dk2"/>
                </a:solidFill>
              </a:rPr>
              <a:t>(n-1)   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Minimum: all n(n-1) paths have length 1:    min = n(n-1)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Find how compact graph is on a scale from min to max: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5797546c4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5797546c4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Associate “probability” of each vertex by proportion of edges it’s connected to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High “entropy” of this distribution: all vertices are equal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Low “entropy” a few very important vertices (with lots of the probability mass)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797546c4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797546c4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the 2 b/c directed edges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5797546c4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5797546c4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Picking a random sense provides a lower bound method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Picking the most frequent sense is an upper bound method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(remember, goal is to do </a:t>
            </a:r>
            <a:r>
              <a:rPr i="1" lang="en">
                <a:solidFill>
                  <a:schemeClr val="dk2"/>
                </a:solidFill>
              </a:rPr>
              <a:t>unsupervised</a:t>
            </a:r>
            <a:r>
              <a:rPr lang="en">
                <a:solidFill>
                  <a:schemeClr val="dk2"/>
                </a:solidFill>
              </a:rPr>
              <a:t> WSD so this would be cheating)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For lexicon, use WordNet and Enriched WordNet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Adds 60K “semantic relatedness” edges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5797546c4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5797546c4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For global measures, there are too many combinations of senses to actually try them all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Simulated Annealing (perturb sense choices one at a time)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Genetic Algorithms (mix two good choices to make a better one)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5797546c4_1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5797546c4_1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do better than baseline and worse than upper bound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Betweenness and PageRank have good precision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KPP has best recall and F1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Global measures are a bit worse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They all do better trained on EnrichedWordNet, but especially local measures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hard for global measures to sample all those edges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797546c4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797546c4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supreme court case citations surrounding roe v wade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5797546c4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5797546c4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KPP is better (higher F1) on words with more edges in the word graph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Makes a huge difference (like having more training data)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Method easily ports to new languages/domains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Can add combine this with supervised method to improve them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57717876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57717876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 word network to produce summaries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5797546c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5797546c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many redundant (grammatical) sentences will make summary grammatical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Given a cluster of related sentences, produce a short summary sentence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Summary should capture meaning of the cluster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Summary should be grammatical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Application: summarize a news event given sentences from different articles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Can we make this lightweight?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only a POS tagger — no language model, no parameters to train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(use redundancy to encourage grammatical summaries instead)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5797546c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5797546c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Each vertex is a word (or &lt;s&gt;, &lt;/s&gt;)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Directed edges join words if they’re adjacent in a sentence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For each sentence: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Add new vertex for words in this sentence that already have one (for this POS) or extras if words appear twice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Add directed edge between adjacent words (incl. &lt;s&gt; &lt;/s&gt;)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Weight &gt; 1 if adjacency appears more than once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5797546c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5797546c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“Clinton” appears twice because it appears twice in the first sentence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were wondering how old this paper is, it’s old enough that Hillary is still “Bill’s wife”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5797546c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5797546c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Looking for a summary that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Is not too long or short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Hits important concepts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Is a likely word sequence (grammatical or close to it)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Find shortest path from &lt;s&gt; to &lt;/s&gt;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Take reciprocal of edge weights (encourages following common edges)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At least 8 words long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Contains a verb (encourages informative sentence—capture main action)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5797546c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5797546c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extra edges: “give ½ weight”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Further encourage grammatical and salient compression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Give ½ weight to pair of words that are 2 apart, ⅓ weight to words that are 3 apart, etc.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Scale edge weight to account for frequency of the words it connects 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Words should be strongly associated with each other and be salient (high frequency)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Find shortest path relative to length (divide by length)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5797546c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5797546c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Use clusters from Google News in English and Spanish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24 articles per cluster on average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Take first sentence of each — we need similar sentences that capture the topic well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Baseline: use Viterbi to find most likely sequence on eight tokens, weighted by the frequency of the words (frequent words are more salient)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Evaluated using human raters: rated out of three on informativity and grammaticality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5797546c4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5797546c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Spanish had fewer stopwords — maybe dragged down performance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Both compress significantly (~40%), more aggressive than other systems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Pretty good for being syntax-blind! Could work for low resource langs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c51139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c51139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5797546c4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5797546c4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syntactic graph of </a:t>
            </a:r>
            <a:r>
              <a:rPr i="1" lang="en" sz="900">
                <a:solidFill>
                  <a:schemeClr val="dk1"/>
                </a:solidFill>
              </a:rPr>
              <a:t>pentru </a:t>
            </a:r>
            <a:r>
              <a:rPr lang="en" sz="900">
                <a:solidFill>
                  <a:schemeClr val="dk1"/>
                </a:solidFill>
              </a:rPr>
              <a:t> (“for”)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Romanian. Words point to their head words in dependency parses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57717876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57717876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Drago was on this paper—I’m sure someone else in the room worked on it, please interrupt and correct 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 with these graph methods is: there’s structure in these graphs (they’re not random). Let the neural network learn to capture it in the vector embeddings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5792176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5792176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methods = for single document summarization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method has a lot of parts but each of them is straightforward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Traditional methods: select sentences using graph methods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Graphs encode sentence relationships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Neural methods: strong representational power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Struggle to capture relationships between sentences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Need too much training data for multidoc tasks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This paper: neural representations AND graphs	 to encode relationships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5792176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5792176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vertex is a sentence from one of the documents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TF_IDF vector has one entry per word in the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ADG: “The ADG constructs edges between sentences by counting dis- course relation indicators such as deverbal noun references, event / entity continuations, discourse markers, and co-referent mentions. These features allow characterization of sentence relationships, rather than simply their similarity.”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Discourse relation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Personalization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Position in Document • From 1st 3 Sentences? • No. of Proper Nouns • &gt; 20 Tokens in Sentence? • Sentence Length • No. of Co-referent Verb Mentions • No. of Co-referent Common Noun Mentions • No. of Co-referent Proper Noun Mentions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Edge weight is tf-idf cosine similarity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threshold &gt; 0.2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Approximate Discourse Graph (Christensen et al 2013)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Uses discourse relation features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Edges weights are ≈ multiples of 0.5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Personalized Discourse Graph (new!)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Start with ADG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Reweigh directed edges based on linear combo of features about source sentence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5792176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5792176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cluster embedding for the whole cluster: save it for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Run a GRU along word embeddings (word2vec) in each sentence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Last hidden state is the sentence embedding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Map it to the node for that sentence: call matrix of embeddings X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Cluster (multi-doc) Embedding: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Run another GRU along the sentence embeddings in each document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Last hidden state is the document embedding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Take mean of document embeddings to get the corpus embedding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6973ff5a2_1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6973ff5a2_1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Introduced by Kipf and Welling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used it for 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paper uses it to score salience of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to find a good image to explain GCNs, this is the best I got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579754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579754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...then we repeat: at each layer, aggregated embeddings from neighbors in previous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Introduced by Kipf and Welling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used it for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paper uses it to score salience of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off with sentence embeddings — now we have new sentence embeddings enriched by the related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Kipf and Welling, “Semi-Supervised Classification with Graph Convolutional Networks” ICLR 2017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Let H</a:t>
            </a:r>
            <a:r>
              <a:rPr baseline="30000" lang="en">
                <a:solidFill>
                  <a:schemeClr val="dk2"/>
                </a:solidFill>
              </a:rPr>
              <a:t>(0)</a:t>
            </a:r>
            <a:r>
              <a:rPr lang="en">
                <a:solidFill>
                  <a:schemeClr val="dk2"/>
                </a:solidFill>
              </a:rPr>
              <a:t> = X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Sum embeddings of all neighbors of vertex v, then apply linear combination and non-linearity to get next layer: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Normalize to correct for different degrees, add self loops: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Top layer Z = H</a:t>
            </a:r>
            <a:r>
              <a:rPr baseline="30000" lang="en">
                <a:solidFill>
                  <a:schemeClr val="dk2"/>
                </a:solidFill>
              </a:rPr>
              <a:t>(L) </a:t>
            </a:r>
            <a:r>
              <a:rPr lang="en">
                <a:solidFill>
                  <a:schemeClr val="dk2"/>
                </a:solidFill>
              </a:rPr>
              <a:t>gives graph-aware sentence embeddings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5797546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5797546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W_1 W_2 and v are all learned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is the cluster embedding (a vector)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Combine sentence embedding with cluster embedding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Normalize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5797546c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5797546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that gives us salience estimations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objective?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Minimize the cross entropy between salience of a sentence and normalized </a:t>
            </a:r>
            <a:r>
              <a:rPr lang="en">
                <a:solidFill>
                  <a:schemeClr val="dk2"/>
                </a:solidFill>
              </a:rPr>
              <a:t>ROUGE</a:t>
            </a:r>
            <a:r>
              <a:rPr lang="en">
                <a:solidFill>
                  <a:schemeClr val="dk2"/>
                </a:solidFill>
              </a:rPr>
              <a:t> score of the sentence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ROUGE measures how much of the target summary was reproduced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They use mean of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ROUGE-1: how many words are shared with human-written reference summaries?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ROUGE-2: how many bigrams are shared with reference summaries?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Reference: “The cat was still up there”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Candidate: “A cat was up there”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ROUGE-2 = #(cat was, up there) / #(the cat, cat was, was still, still up, up there)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		   =  2 / 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5797546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5797546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actually produce the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Sort sentences by salience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Greedily pick the next most salient sentence that isn’t redundant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Redundant if tf-idf cosine similarity &gt; 0.5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5797546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579754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Introduced by Kipf and Welling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Used Document Understanding Conferences </a:t>
            </a:r>
            <a:r>
              <a:rPr lang="en">
                <a:solidFill>
                  <a:schemeClr val="dk2"/>
                </a:solidFill>
              </a:rPr>
              <a:t>(DUC) 2001-2004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Clusters of about 10 related news articles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Each cluster comes has a human written summary 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Train on 2001-2, validate on 2003, test on 2004 dataset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5797546c4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5797546c4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 degrees of Kevin Bacon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also a famous collaboration network in math: Erdos numbers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6cca5c83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6cca5c83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is baseline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is their method: 3 kinds of graph construction + control where they don’t run GCN at all (just use sentence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Compared three types of graph (cosine similarity, approximate discourse graph, personalized discourse graph)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Evaluated Rouge-1 and -2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Discourse Graph does best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5797546c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5797546c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the salience scores to the degree of the node/sentence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Rho is 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Better correlation =&gt; better method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5797546c4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5797546c4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of producing graph embeddings (not GCN)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973ff5a2_1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973ff5a2_1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UNLIKE GCNs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word2vec we are given a corpus of sentences: here we MAKE a corpus of random walks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DeepWalk </a:t>
            </a:r>
            <a:r>
              <a:rPr lang="en">
                <a:solidFill>
                  <a:schemeClr val="dk2"/>
                </a:solidFill>
              </a:rPr>
              <a:t>introduced by Perozzi, Al-Rfou, and Skiena in 2014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Unsupervised method for learning representation of vertices in a graph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Same intuition as word2vec: vertices that appear in similar contexts should have related representation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Instead of modeling sentences, model random walks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Generate a “corpus” of random walks on the graph starting from each node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Treat these as sentences in word2vec: use the embedding to predict which other nodes are in the random walk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Adjust the embeddings using SGD to improve the prediction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973ff5a2_1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973ff5a2_1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walk starts at 4 =&gt; 3 =&gt; 1 =&gt; 5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6cca5c83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6cca5c83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6973ff5a2_1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6973ff5a2_1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5797546c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5797546c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Produce low-dimensional vector embeddings of nodes in graphs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Many algorithms (matrix factorization, </a:t>
            </a:r>
            <a:r>
              <a:rPr lang="en">
                <a:solidFill>
                  <a:schemeClr val="dk2"/>
                </a:solidFill>
              </a:rPr>
              <a:t>DeepWalk</a:t>
            </a:r>
            <a:r>
              <a:rPr lang="en">
                <a:solidFill>
                  <a:schemeClr val="dk2"/>
                </a:solidFill>
              </a:rPr>
              <a:t>) are transductive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They have to be retrained on new nodes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For word embeddings, this isn’t a problem because vocabulary is pretty stable, but in graph tasks we can’t reuse graphs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DeepWalk can’t handle node features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GCN used in previous paper requires supervised training, and loses information by averaging representations of all the neighbors in the convolution step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u="sng">
                <a:solidFill>
                  <a:schemeClr val="dk2"/>
                </a:solidFill>
              </a:rPr>
              <a:t>GraphSage</a:t>
            </a:r>
            <a:r>
              <a:rPr lang="en">
                <a:solidFill>
                  <a:schemeClr val="dk2"/>
                </a:solidFill>
              </a:rPr>
              <a:t> generalizes GCN to better capture relationships with neighbors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5797546c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5797546c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fixed number (even if it’s very large) could help generalize when new nodes are added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Start with a feature vector for each vertex at layer 0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Sample fixed number of neighbors from the neighborhood (the number varies by layer)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Aggregate the embeddings from the previous layer using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Mean (same as GCN)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LSTM (affected by permutation of the neighbors but expressive)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Max pooling: feed each neighbor’s embedding thru a fully connected layer THEN pool</a:t>
            </a:r>
            <a:endParaRPr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>
                <a:solidFill>
                  <a:schemeClr val="dk2"/>
                </a:solidFill>
              </a:rPr>
              <a:t>(could also use mean here but max worked better)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Concatenate this vertex’s last embedding with aggregate of neighbors and pass to feed-forward layer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Normalize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5797546c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5797546c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pseudo-code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797546c4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797546c4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5797546c4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45797546c4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inspiration from DeepWalk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Zs are unit vectors: but product of two can still be negative, so need sigmoid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We want nodes that are nearby to have similar embeddings (cosine similarity)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Nodes that are far away should have dissimilar embeddings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Use negative sampling: Pn(v) is random (probably far away) node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These embeddings should generalize to any task 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Can add supervised or semi-supervised loss if we know what we need them for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For node u, sample nearby nodes v using 50 random walks of length 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5797546c4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5797546c4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classification is trained on part of the graph, has to generalize to new nodes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Citation Network: classify papers into one of 6 biology subfields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300K nodes (avg. degree 9.15) from Thomson Reuters Web of Science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Features: simple sentence embeddings of the abstract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Undirected edge if one paper cites the other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Train: 2000-2004, test on 2005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Reddit: classify posts into one of 50 subreddits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230K nodes (avg. degree 492)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Features: avg GloVe embedding of title, avg embedding of comments, num comments, post score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Edge if the same user commented on both posts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Train on 20 days, test on next 11 days (September 2014)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5797546c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5797546c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learned parameters should transfer to new graph in a similar domain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In those examples, had to generalize to new nodes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What about completely new graphs?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Protein-protein Interaction network 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Each graph is a human tissue (20 train, 2 validation, 2 test)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Each node is a protein (avg 2373 nodes, degree 28.8)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Features are “positional gene sets, motif gene sets and immunological signatures”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Classify into one of 121 “gene ontology sets”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5797546c4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5797546c4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only need 2 layers, you only need to sample a few vertices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 is deepwalk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More than K=2 graph layers doesn’t improve much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Diminishing returns for large neighborhoods: sampling doesn’t hurt much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Orders of magnitude faster than DeepWalk to produce new embedding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5797546c4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5797546c4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much better than deepwalk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 few points better than vanilla GCN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MUCH better on the PPI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Deepwalk+features: concatenate deepwalk embeddings with your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GCN totally outperforms baseline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Trainable aggregators (LSTM and max pooling) outperform GCN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(Wilcoxon signed rank test, p= .02)</a:t>
            </a:r>
            <a:endParaRPr sz="14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Unsupervised is nearly as good as supervised training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5797546c4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5797546c4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GCN totally outperforms baseline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Trainable aggregators (LSTM and max pooling) outperform GCN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(Wilcoxon signed rank test, p= .02)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Unsupervised is nearly as good as supervised training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5797546c4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5797546c4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5797546c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5797546c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Navigli and Lapata applied graph centrality methods to subgraphs of WordNet to do Word Sense Disambiguation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Filippova used shortest paths in a weighted word graph for summarizing similar sentences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LILY used graph convolutional networks for multi-document summarization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Hamilton et al introduces GraphSage, an unsupervised, more general extension of Graph Convolutional Networks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5797546c4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5797546c4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made huge progress as a field when we stopped thinking of words as discrete items in a dictionary and started thinking of them as points in R^n.  People related GCNs and other models to approximations of spectral learning, e.g. -- so at least it’s inspiration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Classes of problem: visualization, community detection, classifying nodes, link prediction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6973ff5a2_1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6973ff5a2_1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made huge progress as a field when we stopped thinking of words as discrete items in a dictionary and started thinking of them as points in R^n.  People related GCNs and other models to approximations of spectral learning, e.g. -- so at least it’s inspiration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Classes of problem: visualization, community detection, classifying nodes, link prediction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5797546c4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5797546c4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I’d like to walk thru a few interesting properties that distinguish the real world graphs we see from random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>
                <a:solidFill>
                  <a:schemeClr val="dk2"/>
                </a:solidFill>
              </a:rPr>
              <a:t>Given n nodes, independently draw each of the possible (n choose 2) edges with probability p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6c51139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6c51139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Barab%C3%A1si%E2%80%93Albert_model#/media/File:Barabasi_Albert_model.gi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Methods for NLP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</a:t>
            </a:r>
            <a:r>
              <a:rPr lang="en"/>
              <a:t>Amsel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11/6/18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Distance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Distance between vertices is length of shortest path between them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Milgram’s “small world effect”: how many times does someone in Omaha have to forward a letter to reach a total stranger in Boston?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“Six degrees of separation”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Average distance between pairs of nodes characterizes “small worlded-ness”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Extremely low in real networks (Choudhury):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Film actors  3.48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Company Directors  4.60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Emails  4.95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Internet  3.33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Electronic circuits  4.34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Clustering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Friendship is not transitive, but almost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If Joey knows Chandler, and Chandler knows Ross, likely that Joey knows Ross too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Likely that they form a triangle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Clustering </a:t>
            </a:r>
            <a:r>
              <a:rPr lang="en">
                <a:solidFill>
                  <a:srgbClr val="666666"/>
                </a:solidFill>
              </a:rPr>
              <a:t>coefficient is</a:t>
            </a:r>
            <a:r>
              <a:rPr lang="en">
                <a:solidFill>
                  <a:srgbClr val="666666"/>
                </a:solidFill>
              </a:rPr>
              <a:t> probability transitivity holds: fraction of triples that form a triangle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863" y="3267650"/>
            <a:ext cx="5190276" cy="8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Properties of Networks —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“Local” clustering coefficient: probability that two of </a:t>
            </a:r>
            <a:r>
              <a:rPr i="1" lang="en"/>
              <a:t>my</a:t>
            </a:r>
            <a:r>
              <a:rPr lang="en"/>
              <a:t> friends are friends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average across all vertices to get an alternate definition of clustering coefficient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51" y="1770225"/>
            <a:ext cx="6365800" cy="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40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random graph with n vertices and edge probability 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degree is 2(n choose 2) p / n ≈ np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Hold this constant as n grows, then p ≈ 1/n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probability that two of my friends are friends is p ≈ 1/n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Clustering coefficients are way higher than expected in this model </a:t>
            </a:r>
            <a:r>
              <a:rPr lang="en">
                <a:solidFill>
                  <a:srgbClr val="666666"/>
                </a:solidFill>
              </a:rPr>
              <a:t>(Choudhury)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83" y="1455705"/>
            <a:ext cx="4380168" cy="31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Degree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Erdos-Renyi model: degree at any node is binomial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Holding np constant, this becomes Poisson as n → ∞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few nodes of high degree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networks have much fatter tails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nodes of high degree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“Scale-free networks”: degree distribution follows power law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(Like word distributions in Zipf’s Law!)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925" y="3610425"/>
            <a:ext cx="1742225" cy="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Degree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125" y="1067450"/>
            <a:ext cx="3999899" cy="39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degree distribution follows a power law, take the log of both sides and you’ll get a straight line!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holds for diverse real-world networks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the power law come from?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797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Barabasi-Albert model points to preferential attachment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with a partly-formed graph on m</a:t>
            </a:r>
            <a:r>
              <a:rPr baseline="-25000" lang="en" sz="1800"/>
              <a:t>0 </a:t>
            </a:r>
            <a:r>
              <a:rPr lang="en" sz="1800"/>
              <a:t>vertices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nodes one-by-one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With each node add m new edges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Probability we add an edge to an existing node v is proportional to degree of 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</a:t>
            </a:r>
            <a:r>
              <a:rPr lang="en" sz="1800"/>
              <a:t>The rich get richer</a:t>
            </a:r>
            <a:r>
              <a:rPr lang="en" sz="1800"/>
              <a:t>” = “The Matthew Effect”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https://en.wikipedia.org/wiki/Barab%C3%A1si%E2%80%93Albert_model#/media/File:Barabasi_Albert_model.gif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Communities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30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edge density within communities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edge density between communities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communities in a school reflect age and race divisions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751" y="1063200"/>
            <a:ext cx="5512751" cy="38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58725" y="4703625"/>
            <a:ext cx="5237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https://epubs.siam.org/doi/pdf/10.1137/S003614450342480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Networks — Communities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1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ways of detecting and quantifying communities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an assignment of vectors to communities, </a:t>
            </a:r>
            <a:r>
              <a:rPr lang="en" u="sng"/>
              <a:t>modularity</a:t>
            </a:r>
            <a:r>
              <a:rPr lang="en"/>
              <a:t> is the number of edges within the communities above what’s expected randomly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communities that maximize Q — well it’s NP-Hard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approximation algorithms: Louvain method, Chinese Whispers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750" y="2238200"/>
            <a:ext cx="4124925" cy="8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demonstrations of community detection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35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“Zachary’s College Karate Club”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test case because the club actually split in two after data was collected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Newman’s eigenvector-based method recovered the split and scored each node’s importance to community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8125"/>
            <a:ext cx="4168100" cy="3472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58725" y="4703625"/>
            <a:ext cx="5237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https://epubs.siam.org/doi/pdf/10.1137/S003614450342480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demonstrations of community detection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35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alliances by arms sales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Louvain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size is PageRank Centrality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https://algobeans.com/2016/04/12/network-graphs-where-will-your-country-stand-in-world-war-iii/</a:t>
            </a:r>
            <a:endParaRPr sz="1200"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300" y="1152475"/>
            <a:ext cx="5198076" cy="329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 to Study Growth of NLP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150" y="933725"/>
            <a:ext cx="390502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1226400" y="4678375"/>
            <a:ext cx="669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http://www.lrec-conf.org/proceedings/lrec2014/pdf/643_Paper.pdf  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311700" y="1086725"/>
            <a:ext cx="28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Omodei, Cointet, &amp; Poibeau, 2014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 to Study Growth of NLP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Omodei et al study papers in the ACL Anthology from 1985-2008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“Mapping the Natural Language Processing Domain: Experiments Using the ACL Anthology”  LREC 2014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Extract keywords from each title and abstract using standard methods (and human validation) — 673 in total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Build a graph with e</a:t>
            </a:r>
            <a:r>
              <a:rPr lang="en">
                <a:solidFill>
                  <a:srgbClr val="666666"/>
                </a:solidFill>
              </a:rPr>
              <a:t>ach keyword is a node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Add an edge if terms co-occur (weighted by mutual information)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Remove edges below a threshold weight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Applied Infomap and Louvain community detection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Example cluster: “entity detection - coreference relation - Automatic Content Extraction - coreference resolution - coreference resolution system - coreference system”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 to Study Growth of NLP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study change over time, split the corpus into 4 time periods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 keywords in each time period </a:t>
            </a:r>
            <a:r>
              <a:rPr lang="en"/>
              <a:t>separately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clusters from different time periods if they’re highly related (if they contain many common keywords)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play with time-scale, clustering scale,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Subfields (clusters) can split in two or die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example trends they identified: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translation grows steadily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Birth of Question answering in the 90s and split from document summarization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2000s: speech translation &amp; spoken dialogue systems merged into task oriented dialogues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 to Study Growth of NLP</a:t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00" y="1132800"/>
            <a:ext cx="6254152" cy="34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1226400" y="4678375"/>
            <a:ext cx="6691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http://www.lrec-conf.org/proceedings/lrec2014/pdf/643_Paper.pdf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“An Experimental Study of Graph Connectivity for Unsupervised Word Sense Disambiguation”</a:t>
            </a:r>
            <a:endParaRPr sz="3000"/>
          </a:p>
        </p:txBody>
      </p:sp>
      <p:sp>
        <p:nvSpPr>
          <p:cNvPr id="218" name="Google Shape;218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Roberto </a:t>
            </a:r>
            <a:r>
              <a:rPr lang="en"/>
              <a:t>Navigli</a:t>
            </a:r>
            <a:r>
              <a:rPr lang="en"/>
              <a:t> and Mirella Lapata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IEEE Transactions on Pattern Analysis and Machine Intelligence, 2010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Word Sense Disambiguation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109575" y="1042900"/>
            <a:ext cx="89601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(v., trans):</a:t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(something or someone) in a particular place: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vase on a table.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place in a particular position or posture: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Set the baby on his feet.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place in some relation to something or someone: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We set a supervisor over the new workers.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into some condition: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house on fire.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or apply: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fire to a house.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in the proper position: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chair back on its feet.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in the proper or desired order or condition for use: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trap.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distribute or arrange china, silver, etc., for use on (a table):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the table for dinner.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place (the hair, especially when wet) on rollers, in clips, or the like, so that the hair will assume a particular style.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(a price or value) upon something: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He set $7500 as the right amount for the car. The teacher sets a high value on neatness.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fix the value of at a certain amount or rate; value: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He set the car at $500. She sets neatness at a high value.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post, station, or appoint for the purpose of performing some duty: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spies on a person.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determine or fix definitely: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time limit.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resolve or decide upon: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wedding date.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Word Sense Disambiguation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91300" y="1152475"/>
            <a:ext cx="89538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(v., trans.):</a:t>
            </a:r>
            <a:endParaRPr/>
          </a:p>
          <a:p>
            <a:pPr indent="-301625" lvl="0" marL="5715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cause to pass into a given state or condition: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one's mind at rest; to set a prisoner free.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direct or settle resolutely or wishfully: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one's mind to a task.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present as a model; place before others as a standard: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good example.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establish for others to follow: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fast pace.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prescribe or assign, as a task.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adjust (a mechanism) so as to control its performance.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adjust the hands of (a clock or watch) according to a certain standard: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I always set my watch by the clock in the library.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adjust (a timer, alarm of a clock, etc.) so as to sound when desired: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He set the alarm for seven o'clock.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fix or mount (a gem or the like) in a frame or setting.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ornament or stud with gems or the like: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a bracelet set with pearls.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cause to sit; seat: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child in a highchair.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(a hen) on eggs to hatch them.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place (eggs) under a hen or in an incubator for hatching.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place or plant firmly: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 flagpole in concrete.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into a fixed, rigid, or settled state, as the face, muscles, etc.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Word Sense Disambiguation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95100" y="1017725"/>
            <a:ext cx="89538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(v., trans):</a:t>
            </a:r>
            <a:endParaRPr/>
          </a:p>
          <a:p>
            <a:pPr indent="-301625" lvl="0" marL="5715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fix at a given point or calibration: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the dial on an oven; to set a micrometer.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tighten (often followed by </a:t>
            </a: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up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):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nuts well up.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cause to take a particular direction: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one's course to the south.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Surgery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 to put (a broken or dislocated bone) back in position.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(of a hunting dog) to indicate the position of (game) by standing stiffly and pointing with the muzzle.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Music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fit, as words to music.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arrange for musical performance.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arrange (music) for certain voices or instruments.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Theater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arrange the scenery, properties, lights, etc., on (a stage) for an act or scene.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prepare (a scene) for dramatic performance.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Nautical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 to spread and secure (a sail) so as to catch the wind.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Printing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arrange (type) in the order required for printing.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1" marL="10287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lphaL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put together types corresponding to (copy); compose in type: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an article.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Baking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 to put aside (a substance to which yeast has been added) in order that it may rise.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Word Sense Disambiguation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(v., trans.):</a:t>
            </a:r>
            <a:endParaRPr/>
          </a:p>
          <a:p>
            <a:pPr indent="-301625" lvl="0" marL="457200" rtl="0" algn="l"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change into curd: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milk with rennet.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cause (glue, mortar, or the like) to become fixed or hard.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urge, goad, or encourage to attack: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to set the hounds on a trespasser.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Bridge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 to cause (the opposing partnership or their contract) to fall short: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We set them two tricks at four spades. Only perfect defense could set four spades.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affix or apply, as by stamping:</a:t>
            </a:r>
            <a:r>
              <a:rPr i="1" lang="en" sz="1150">
                <a:solidFill>
                  <a:srgbClr val="C0B5B5"/>
                </a:solidFill>
                <a:latin typeface="Verdana"/>
                <a:ea typeface="Verdana"/>
                <a:cs typeface="Verdana"/>
                <a:sym typeface="Verdana"/>
              </a:rPr>
              <a:t>The king set his seal to the decree.</a:t>
            </a:r>
            <a:endParaRPr i="1" sz="1150">
              <a:solidFill>
                <a:srgbClr val="C0B5B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fix or engage (a fishhook) firmly into the jaws of a fish by pulling hard on the line once the fish has taken the bait.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sharpen or put a keen edge on (a blade, knife, razor, etc.) by honing or grinding.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fix the length, width, and shape of (yarn, fabric, etc.).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i="1"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Carpentry </a:t>
            </a: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 to sink (a nail head) with a nail set.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bend or form to the proper shape, as a saw tooth or a spring.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to bend the teeth of (a saw) outward from the blade alternately on both sides in order to make a cut wider than the blade itself.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Font typeface="Verdana"/>
              <a:buAutoNum type="arabicPeriod"/>
            </a:pPr>
            <a:r>
              <a:rPr lang="en" sz="115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800"/>
              </a:spcBef>
              <a:spcAft>
                <a:spcPts val="300"/>
              </a:spcAft>
              <a:buNone/>
            </a:pPr>
            <a:r>
              <a:t/>
            </a:r>
            <a:endParaRPr sz="115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Network Methods in NLP?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 are a natural way of representing relationships between words, sentences, and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mathematical theory — lots of well-studied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 / community detection, mincuts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Walks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Spectral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Centrality (for ranking)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nets on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history of use for core NLP tasks like word-sense disambiguation, summarization, topic modeling, and 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Drago’s slides from week 1 have good background on some of these methods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Word Sense Disambiguation</a:t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“Unsupervised”</a:t>
            </a:r>
            <a:endParaRPr sz="2400"/>
          </a:p>
          <a:p>
            <a:pPr indent="-381000" lvl="0" marL="457200" rtl="0" algn="l">
              <a:spcBef>
                <a:spcPts val="3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labeled data = corpus with labeled word senses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Expensive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Limited coverage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Doesn’t transfer to new domains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YES dictionary with predefined word senses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Like WordNet</a:t>
            </a:r>
            <a:endParaRPr sz="2400"/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Framework for Graph-based WSD</a:t>
            </a:r>
            <a:endParaRPr/>
          </a:p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2678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a lexical graph from the dictionary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node is a word-sense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ambiguous word, find the most “important”/“central” node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/>
              <a:t>But how best to quantify “important”?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Constructing the Graph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sentence with </a:t>
            </a:r>
            <a:r>
              <a:rPr lang="en"/>
              <a:t>ambiguous</a:t>
            </a:r>
            <a:r>
              <a:rPr lang="en"/>
              <a:t> words…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non-content words (prepositions, pronouns...)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V (vertices) to contain all possible senses for words appearing in this sentence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sense v, search the neighborhood of v in WordNet for other senses in this sentence (distance ≤ L)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If you find one (v’), add the full path from v to v’ to our graph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Edges encode different relationships: “is-a”</a:t>
            </a:r>
            <a:r>
              <a:rPr lang="en" sz="1800"/>
              <a:t>, “has-part”, “pertains to”, ...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1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</a:t>
            </a:r>
            <a:r>
              <a:rPr lang="en"/>
              <a:t> — Constructing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2763"/>
            <a:ext cx="4136449" cy="20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00225"/>
            <a:ext cx="3883849" cy="19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/>
        </p:nvSpPr>
        <p:spPr>
          <a:xfrm>
            <a:off x="504800" y="780750"/>
            <a:ext cx="3515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“She drank some milk”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“drink” (5 senses)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“milk” (4 senses)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1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r>
              <a:rPr lang="en"/>
              <a:t> — Constructing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2763"/>
            <a:ext cx="4136449" cy="20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504800" y="780750"/>
            <a:ext cx="3515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“She drank some milk”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“drink” (5 senses)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“milk” (4 senses)</a:t>
            </a:r>
            <a:endParaRPr sz="24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25" y="2697033"/>
            <a:ext cx="4422774" cy="190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1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r>
              <a:rPr lang="en"/>
              <a:t> — Constructing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2763"/>
            <a:ext cx="4136449" cy="20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/>
        </p:nvSpPr>
        <p:spPr>
          <a:xfrm>
            <a:off x="504800" y="780750"/>
            <a:ext cx="3515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“She drank some milk”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“drink” (5 senses)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“milk” (4 senses)</a:t>
            </a:r>
            <a:endParaRPr sz="2400"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75" y="2756325"/>
            <a:ext cx="4239425" cy="22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1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r>
              <a:rPr lang="en"/>
              <a:t> — Constructing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000" y="1360088"/>
            <a:ext cx="4136449" cy="20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8"/>
          <p:cNvSpPr txBox="1"/>
          <p:nvPr/>
        </p:nvSpPr>
        <p:spPr>
          <a:xfrm>
            <a:off x="504800" y="780750"/>
            <a:ext cx="3515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“She drank some milk”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“drink” (5 senses)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“milk” (4 senses)</a:t>
            </a:r>
            <a:endParaRPr sz="2400"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75" y="2848225"/>
            <a:ext cx="3927749" cy="20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r>
              <a:rPr lang="en"/>
              <a:t> — Choosing Senses (Local measures)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Compute centrality of each node in our sentence graph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Degree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PageRank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HITS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Key Player Problem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Betweenness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Pick the most “central” sense for each word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</a:t>
            </a:r>
            <a:r>
              <a:rPr lang="en"/>
              <a:t>Connectivity</a:t>
            </a:r>
            <a:r>
              <a:rPr lang="en"/>
              <a:t> — PageRank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centrality is defined recursively in terms of centralities of neighbors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if strongly connected to important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Unimportant if weakly connected to unimportant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a weighted 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 by simulating a random walk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800" y="3594350"/>
            <a:ext cx="50101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Local Connectivity — PageRank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4679200"/>
            <a:ext cx="8520600" cy="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https://dl.acm.org/citation.cfm?id=1984806</a:t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975" y="712925"/>
            <a:ext cx="4705976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can model relationships in different domains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https://www.ncbi.nlm.nih.gov/pmc/articles/PMC4898894/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750" y="1269809"/>
            <a:ext cx="3372100" cy="308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Connectivity — HITS</a:t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PageRank, but separate authoritativeness and hubness scores (also defined recursively)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 by initializing all scores to 1, then repeatedly updating and normalizing until you reach steady-state</a:t>
            </a: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50" y="2944700"/>
            <a:ext cx="59055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Connectivity — Key Player Problem (KPP)</a:t>
            </a:r>
            <a:endParaRPr/>
          </a:p>
        </p:txBody>
      </p:sp>
      <p:sp>
        <p:nvSpPr>
          <p:cNvPr id="325" name="Google Shape;32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“closeness” to the other nodes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“Closeness” is reciprocal of geodesic distance d(u,v)</a:t>
            </a:r>
            <a:endParaRPr/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850" y="2620300"/>
            <a:ext cx="34480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</a:t>
            </a:r>
            <a:r>
              <a:rPr lang="en"/>
              <a:t>Connectivity</a:t>
            </a:r>
            <a:r>
              <a:rPr lang="en"/>
              <a:t> — Betweenness</a:t>
            </a:r>
            <a:endParaRPr/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node is important if it’s part of many shortest paths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“between” many pairs of vertices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this by number of pairs of vertices to normalize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350" y="2595925"/>
            <a:ext cx="459105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r>
              <a:rPr lang="en"/>
              <a:t> — Choosing Senses (Global measures)</a:t>
            </a:r>
            <a:endParaRPr/>
          </a:p>
        </p:txBody>
      </p:sp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For each combination of sense choices, make an “interpretation” subgraph by dropping all unused senses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Calculate the “connectedness” of the interpretation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Compactness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Graph Entropy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Edge density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Pick the most connected interpretation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Connectivity — Compactness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 of all pairwise distances in the graph tells you how “compact” it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Maximum: all n(n-1) paths have length n:   max = n</a:t>
            </a:r>
            <a:r>
              <a:rPr baseline="30000" lang="en"/>
              <a:t>2</a:t>
            </a:r>
            <a:r>
              <a:rPr lang="en"/>
              <a:t>(n-1)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Minimum: </a:t>
            </a:r>
            <a:r>
              <a:rPr lang="en"/>
              <a:t>all n(n-1) paths have length 1:    min = n(n-1)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how compact graph is on a scale from min to max: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450" y="2730450"/>
            <a:ext cx="39814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Connectivity — Entropy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Associate “probability” of each vertex by proportion of edges it’s connected 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“entropy” of this distribution: all vertices are equal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“entropy” a few very important vertices (with lots of the probability mass)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Connectivity — Edge Density</a:t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of the possible edges are present?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978" y="2459750"/>
            <a:ext cx="3254672" cy="11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Picking a random sense provides a lower bound method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Picking the most frequent sense is an upper bound method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(remember, goal is to do </a:t>
            </a:r>
            <a:r>
              <a:rPr i="1" lang="en" sz="2400"/>
              <a:t>unsupervised</a:t>
            </a:r>
            <a:r>
              <a:rPr lang="en" sz="2400"/>
              <a:t> WSD so this would be cheating)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lexicon, use WordNet and Enriched WordNet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Adds 60K “semantic relatedness” edges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</a:t>
            </a:r>
            <a:endParaRPr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global measures, there are too many combinations of senses to actually try them all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Simulated Annealing (perturb sense choices one at a time)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Genetic Algorithms (mix two good choices to make a better one)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311700" y="1152475"/>
            <a:ext cx="345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Betweenness and PageRank have good precision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KPP has best recall and F1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measures are a bit worse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 do better trained on EnrichedWordNet, but especially local measures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 for global measures to sample all those edges</a:t>
            </a:r>
            <a:endParaRPr/>
          </a:p>
        </p:txBody>
      </p:sp>
      <p:pic>
        <p:nvPicPr>
          <p:cNvPr id="378" name="Google Shape;3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450" y="1101975"/>
            <a:ext cx="5304550" cy="3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can model relationships in different domains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Networks (citation)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http://fowler.ucsd.edu/judicial.htm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000" y="1340313"/>
            <a:ext cx="47625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311700" y="1152475"/>
            <a:ext cx="34596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KPP is better (higher F1) on words with more edges in the word 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a huge difference (like having more training data)</a:t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easily ports to new languages/domains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add combine this with supervised method to improve them</a:t>
            </a:r>
            <a:endParaRPr/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00" y="1170125"/>
            <a:ext cx="5067901" cy="318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Multi-Sentence Compression: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 Shortest Paths in Word Graphs</a:t>
            </a:r>
            <a:endParaRPr sz="3600"/>
          </a:p>
        </p:txBody>
      </p:sp>
      <p:sp>
        <p:nvSpPr>
          <p:cNvPr id="391" name="Google Shape;391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Katja Filippova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COLING 2010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cluster of related sentences, produce a short summary sentence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 should capture meaning of the cluster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 should be grammatical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summarize a news event given sentences from different 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make this lightweight?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 POS tagger — no language model, no parameters to 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(use redundancy to encourage grammatical summaries instead)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Word Graph</a:t>
            </a:r>
            <a:endParaRPr/>
          </a:p>
        </p:txBody>
      </p:sp>
      <p:sp>
        <p:nvSpPr>
          <p:cNvPr id="403" name="Google Shape;40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vertex is a word (or &lt;s&gt;, &lt;/s&gt;)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Directed edges join words if they’re adjacent in a sentence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each sentence: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new vertex for words in this sentence that already have one (for this POS) or extras if words appear twice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directed edge between adjacent words (incl. &lt;s&gt; &lt;/s&gt;)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 &gt; 1 if adjacency appears more than once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type="title"/>
          </p:nvPr>
        </p:nvSpPr>
        <p:spPr>
          <a:xfrm>
            <a:off x="311700" y="2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Word Graph</a:t>
            </a:r>
            <a:endParaRPr/>
          </a:p>
        </p:txBody>
      </p:sp>
      <p:sp>
        <p:nvSpPr>
          <p:cNvPr id="409" name="Google Shape;409;p66"/>
          <p:cNvSpPr txBox="1"/>
          <p:nvPr>
            <p:ph idx="1" type="body"/>
          </p:nvPr>
        </p:nvSpPr>
        <p:spPr>
          <a:xfrm>
            <a:off x="311700" y="783900"/>
            <a:ext cx="39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wife of former U.S. president Bill Clinton, Hillary Clinton, visited China last Monday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Hillary Clinton wanted to visit China last month but postponed her plans till Monday last week.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Hillary Clinton paid a visit to the People’s Republic of China on Monday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Last week the Secretary of State Ms. Clinton visited Chinese officials</a:t>
            </a:r>
            <a:endParaRPr/>
          </a:p>
        </p:txBody>
      </p:sp>
      <p:pic>
        <p:nvPicPr>
          <p:cNvPr id="410" name="Google Shape;4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2625"/>
            <a:ext cx="4497625" cy="32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Shortest Path</a:t>
            </a:r>
            <a:endParaRPr/>
          </a:p>
        </p:txBody>
      </p:sp>
      <p:sp>
        <p:nvSpPr>
          <p:cNvPr id="416" name="Google Shape;41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 a summary that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not too long or short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Hits important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 likely word sequence (grammatical or close to it)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shortest path from &lt;s&gt; to &lt;/s&gt;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reciprocal of edge weights (encourages following common </a:t>
            </a:r>
            <a:r>
              <a:rPr lang="en"/>
              <a:t>edges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8 words long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 verb (encourages informative sentence—capture main action)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— Shortest Path++</a:t>
            </a:r>
            <a:endParaRPr/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311700" y="1152475"/>
            <a:ext cx="85206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encourage grammatical and salient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½ weight to pair of words that are 2 apart, ⅓ weight to words that are 3 apart,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edge weight to account for frequency of the words it connects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Words should be strongly associated with each other and be salient (high frequency)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350" y="2913925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50" y="3585250"/>
            <a:ext cx="37147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8"/>
          <p:cNvSpPr txBox="1"/>
          <p:nvPr/>
        </p:nvSpPr>
        <p:spPr>
          <a:xfrm>
            <a:off x="333550" y="3107575"/>
            <a:ext cx="4558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Find shortest path relative to length (divide by length)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431" name="Google Shape;43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clusters from Google News in English and Spanish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 articles per cluster on average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first sentence of each — we need similar sentences that capture the topic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Baseline: use Viterbi to find most likely sequence on eight tokens, weighted by the frequency of the words (frequent words are more salient)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Evaluated using human raters: rated out of three on informativity and grammaticality</a:t>
            </a:r>
            <a:endParaRPr/>
          </a:p>
        </p:txBody>
      </p:sp>
      <p:pic>
        <p:nvPicPr>
          <p:cNvPr id="432" name="Google Shape;4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575" y="2677500"/>
            <a:ext cx="5429250" cy="6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25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311700" y="3198675"/>
            <a:ext cx="85206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Spanish had fewer stopwords — maybe dragged down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compress significantly (~40%), more aggressive than other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Pretty good for being syntax-blind! Could work for low resource langs</a:t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5" y="1017725"/>
            <a:ext cx="8767549" cy="20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Methods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can model relationships in different domains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Networks!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http://tangra.cs.yale.edu/~radev/si/tut06/tut.pdf</a:t>
            </a:r>
            <a:endParaRPr sz="12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275" y="1152475"/>
            <a:ext cx="5947600" cy="33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Graph-based Neural Multi-document Summarization</a:t>
            </a:r>
            <a:endParaRPr sz="3600"/>
          </a:p>
        </p:txBody>
      </p:sp>
      <p:sp>
        <p:nvSpPr>
          <p:cNvPr id="450" name="Google Shape;45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Michihiro Yasunaga, Rui Zhang, Kshitijh Meelu, Ayush Pareek, Krishnan Srinivasan, Dragomir Radev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CoNLL 2017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Multi-document Summarization (</a:t>
            </a:r>
            <a:r>
              <a:rPr lang="en"/>
              <a:t>MD</a:t>
            </a:r>
            <a:r>
              <a:rPr lang="en"/>
              <a:t>S)</a:t>
            </a:r>
            <a:endParaRPr/>
          </a:p>
        </p:txBody>
      </p:sp>
      <p:sp>
        <p:nvSpPr>
          <p:cNvPr id="456" name="Google Shape;45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Traditional methods: select sentences using graph methods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Graphs encode sentence relationships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Neural methods: strong representational power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Struggle to capture relationships between sentences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Need too much training data for multidoc tasks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paper: neural representations AND graphs	 to encode relationships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Constructing the graph</a:t>
            </a:r>
            <a:endParaRPr/>
          </a:p>
        </p:txBody>
      </p:sp>
      <p:sp>
        <p:nvSpPr>
          <p:cNvPr id="462" name="Google Shape;46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Edge weight is tf-idf cosine similarity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threshold &gt; 0.2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Approximate Discourse Graph (Christensen et al 2013)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Uses discourse relation features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Edges weights are ≈ multiples of 0.5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Personalized Discourse Graph (new!)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Start with ADG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Reweigh directed edges based on linear combo of features about source sentence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Input Features</a:t>
            </a:r>
            <a:endParaRPr/>
          </a:p>
        </p:txBody>
      </p:sp>
      <p:sp>
        <p:nvSpPr>
          <p:cNvPr id="468" name="Google Shape;4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a GRU along word embeddings (word2vec) in </a:t>
            </a:r>
            <a:r>
              <a:rPr lang="en"/>
              <a:t>each </a:t>
            </a:r>
            <a:r>
              <a:rPr lang="en"/>
              <a:t>sentence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 hidden state is the sentence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it to the node for that sentence: call matrix of embeddings 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(multi-doc) Embedding: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another GRU along the sentence embeddings in each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 hidden state is the document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mean of document embeddings to get the corpus embedding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Graph Convolutional Network (GCN)</a:t>
            </a:r>
            <a:endParaRPr/>
          </a:p>
        </p:txBody>
      </p:sp>
      <p:pic>
        <p:nvPicPr>
          <p:cNvPr id="474" name="Google Shape;47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152463"/>
            <a:ext cx="66675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6"/>
          <p:cNvSpPr txBox="1"/>
          <p:nvPr/>
        </p:nvSpPr>
        <p:spPr>
          <a:xfrm>
            <a:off x="1597075" y="4744800"/>
            <a:ext cx="5613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https://tkipf.github.io/graph-convolutional-networks/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Graph Convolutional Network (</a:t>
            </a:r>
            <a:r>
              <a:rPr lang="en"/>
              <a:t>GCN</a:t>
            </a:r>
            <a:r>
              <a:rPr lang="en"/>
              <a:t>)</a:t>
            </a:r>
            <a:endParaRPr/>
          </a:p>
        </p:txBody>
      </p:sp>
      <p:sp>
        <p:nvSpPr>
          <p:cNvPr id="481" name="Google Shape;481;p77"/>
          <p:cNvSpPr txBox="1"/>
          <p:nvPr>
            <p:ph idx="1" type="body"/>
          </p:nvPr>
        </p:nvSpPr>
        <p:spPr>
          <a:xfrm>
            <a:off x="311700" y="1099800"/>
            <a:ext cx="85206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Kipf and Welling, “Semi-Supervised Classification with Graph Convolutional Networks” ICLR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H</a:t>
            </a:r>
            <a:r>
              <a:rPr baseline="30000" lang="en"/>
              <a:t>(0)</a:t>
            </a:r>
            <a:r>
              <a:rPr lang="en"/>
              <a:t> = 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 embeddings of all neighbors of vertex v, then apply linear combination and non-linearity to get next layer: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 to correct for different degrees, add self loops: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layer Z = </a:t>
            </a:r>
            <a:r>
              <a:rPr lang="en"/>
              <a:t>H</a:t>
            </a:r>
            <a:r>
              <a:rPr baseline="30000" lang="en"/>
              <a:t>(L) </a:t>
            </a:r>
            <a:r>
              <a:rPr lang="en"/>
              <a:t>gives graph-aware sentence embeddings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200" y="2493900"/>
            <a:ext cx="3521925" cy="8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675" y="3771625"/>
            <a:ext cx="3965300" cy="7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Salience Estimation</a:t>
            </a:r>
            <a:endParaRPr/>
          </a:p>
        </p:txBody>
      </p:sp>
      <p:sp>
        <p:nvSpPr>
          <p:cNvPr id="489" name="Google Shape;489;p78"/>
          <p:cNvSpPr txBox="1"/>
          <p:nvPr>
            <p:ph idx="1" type="body"/>
          </p:nvPr>
        </p:nvSpPr>
        <p:spPr>
          <a:xfrm>
            <a:off x="311700" y="109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sentence embedding with cluster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450" y="2137500"/>
            <a:ext cx="4799450" cy="1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Training</a:t>
            </a:r>
            <a:endParaRPr/>
          </a:p>
        </p:txBody>
      </p:sp>
      <p:sp>
        <p:nvSpPr>
          <p:cNvPr id="496" name="Google Shape;496;p79"/>
          <p:cNvSpPr txBox="1"/>
          <p:nvPr>
            <p:ph idx="1" type="body"/>
          </p:nvPr>
        </p:nvSpPr>
        <p:spPr>
          <a:xfrm>
            <a:off x="311700" y="109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the cross entropy between salience of a sentence and normalized </a:t>
            </a:r>
            <a:r>
              <a:rPr lang="en"/>
              <a:t>ROUGE</a:t>
            </a:r>
            <a:r>
              <a:rPr lang="en"/>
              <a:t> score of the sentence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ROUGE measures how much of the target summary was reproduced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use mean of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ROUGE-1: how many words are shared with human-written reference summaries?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ROUGE-2: how many bigrams are shared with reference summaries?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Reference: “The cat was still up there”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Candidate: “A cat was up there”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ROUGE-2 = #(cat was, up there) / #(the cat, cat was, was still, still up, up there)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   =  2 / 5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Sentence Selection</a:t>
            </a:r>
            <a:endParaRPr/>
          </a:p>
        </p:txBody>
      </p:sp>
      <p:sp>
        <p:nvSpPr>
          <p:cNvPr id="502" name="Google Shape;502;p80"/>
          <p:cNvSpPr txBox="1"/>
          <p:nvPr>
            <p:ph idx="1" type="body"/>
          </p:nvPr>
        </p:nvSpPr>
        <p:spPr>
          <a:xfrm>
            <a:off x="311700" y="109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Sort sentences by salience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Greedily pick the next most salient sentence that isn’t redundant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Redundant if tf-idf cosine similarity &gt; 0.5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— Datasets</a:t>
            </a:r>
            <a:endParaRPr/>
          </a:p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311700" y="1099800"/>
            <a:ext cx="417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Document Understanding Conferences </a:t>
            </a:r>
            <a:r>
              <a:rPr lang="en"/>
              <a:t>(DUC) 2001-2004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Clusters of about 10 related news articles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cluster comes has a human written summary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on 2001-2, validate on 2003, test on 2004 dataset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0" y="1170125"/>
            <a:ext cx="4349099" cy="20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can model relationships in different domains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https://katie-truong.github.io/network-analysis/IMDB/</a:t>
            </a:r>
            <a:endParaRPr sz="12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050" y="1538050"/>
            <a:ext cx="5448800" cy="30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515" name="Google Shape;515;p82"/>
          <p:cNvSpPr txBox="1"/>
          <p:nvPr>
            <p:ph idx="1" type="body"/>
          </p:nvPr>
        </p:nvSpPr>
        <p:spPr>
          <a:xfrm>
            <a:off x="311700" y="1099800"/>
            <a:ext cx="371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Compared three types of graph (cosine similarity, approximate discourse graph, personalized discourse graph)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Evaluated Rouge-1 and -2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Discourse Graph does best</a:t>
            </a:r>
            <a:endParaRPr/>
          </a:p>
        </p:txBody>
      </p:sp>
      <p:pic>
        <p:nvPicPr>
          <p:cNvPr id="516" name="Google Shape;5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800" y="115200"/>
            <a:ext cx="5011725" cy="487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Topology</a:t>
            </a:r>
            <a:endParaRPr/>
          </a:p>
        </p:txBody>
      </p:sp>
      <p:sp>
        <p:nvSpPr>
          <p:cNvPr id="522" name="Google Shape;522;p83"/>
          <p:cNvSpPr txBox="1"/>
          <p:nvPr>
            <p:ph idx="1" type="body"/>
          </p:nvPr>
        </p:nvSpPr>
        <p:spPr>
          <a:xfrm>
            <a:off x="311700" y="1273125"/>
            <a:ext cx="43491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correlation =&gt; better method</a:t>
            </a:r>
            <a:endParaRPr/>
          </a:p>
        </p:txBody>
      </p:sp>
      <p:pic>
        <p:nvPicPr>
          <p:cNvPr id="523" name="Google Shape;5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400" y="1916200"/>
            <a:ext cx="4349099" cy="230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Inductive Representation Learning on Large Graphs</a:t>
            </a:r>
            <a:endParaRPr/>
          </a:p>
        </p:txBody>
      </p:sp>
      <p:sp>
        <p:nvSpPr>
          <p:cNvPr id="529" name="Google Shape;529;p84"/>
          <p:cNvSpPr txBox="1"/>
          <p:nvPr>
            <p:ph idx="1" type="subTitle"/>
          </p:nvPr>
        </p:nvSpPr>
        <p:spPr>
          <a:xfrm>
            <a:off x="311700" y="2834125"/>
            <a:ext cx="85206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Hamilton, Rex Ying, Jure Leskovec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Deepwalk</a:t>
            </a:r>
            <a:endParaRPr/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DeepWalk </a:t>
            </a:r>
            <a:r>
              <a:rPr lang="en"/>
              <a:t>introduced by Perozzi, Al-Rfou, and Skiena in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method for learning representation of vertices in a 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intuition as word2vec: vertices that appear in similar contexts should have related representation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modeling sentences, model random walks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a “corpus” of random walks on the graph starting from each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Treat these as sentences in word2vec: use the embedding to predict which other nodes are in the random walk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Adjust the embeddings using SGD to improve the prediction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51" y="189925"/>
            <a:ext cx="7485750" cy="397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6"/>
          <p:cNvSpPr txBox="1"/>
          <p:nvPr/>
        </p:nvSpPr>
        <p:spPr>
          <a:xfrm>
            <a:off x="223125" y="4673775"/>
            <a:ext cx="5120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https://arxiv.org/abs/1403.6652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7"/>
          <p:cNvSpPr txBox="1"/>
          <p:nvPr/>
        </p:nvSpPr>
        <p:spPr>
          <a:xfrm>
            <a:off x="223125" y="4673775"/>
            <a:ext cx="5120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https://arxiv.org/abs/1403.6652</a:t>
            </a:r>
            <a:endParaRPr/>
          </a:p>
        </p:txBody>
      </p:sp>
      <p:pic>
        <p:nvPicPr>
          <p:cNvPr id="547" name="Google Shape;5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5" y="575150"/>
            <a:ext cx="5473599" cy="361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7"/>
          <p:cNvSpPr txBox="1"/>
          <p:nvPr/>
        </p:nvSpPr>
        <p:spPr>
          <a:xfrm>
            <a:off x="6212125" y="575150"/>
            <a:ext cx="28065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1 2 5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1 5 4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1 2 3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6 4 3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6 4 5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3 2 3 ...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49" name="Google Shape;549;p87"/>
          <p:cNvSpPr txBox="1"/>
          <p:nvPr/>
        </p:nvSpPr>
        <p:spPr>
          <a:xfrm>
            <a:off x="4943875" y="4215800"/>
            <a:ext cx="32058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co-occurs with: 1, 1, 3, 3, 3, </a:t>
            </a:r>
            <a:r>
              <a:rPr lang="en">
                <a:solidFill>
                  <a:schemeClr val="dk1"/>
                </a:solidFill>
              </a:rPr>
              <a:t>5, ...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850" y="1151687"/>
            <a:ext cx="7262300" cy="28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8"/>
          <p:cNvSpPr txBox="1"/>
          <p:nvPr/>
        </p:nvSpPr>
        <p:spPr>
          <a:xfrm>
            <a:off x="223125" y="4673775"/>
            <a:ext cx="5120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https://arxiv.org/abs/1403.6652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61" name="Google Shape;561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 low-dimensional vector embeddings of nodes in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algorithms (matrix factorization, </a:t>
            </a:r>
            <a:r>
              <a:rPr lang="en"/>
              <a:t>DeepWalk</a:t>
            </a:r>
            <a:r>
              <a:rPr lang="en"/>
              <a:t>) are transductive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have to be retrained on new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word embeddings, this isn’t a problem because vocabulary is pretty stable, but in graph tasks we can’t reuse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DeepWalk can’t handle node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GCN used in previous paper requires supervised training, and loses information by averaging representations of all the neighbors in the convolution step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GraphSage</a:t>
            </a:r>
            <a:r>
              <a:rPr lang="en"/>
              <a:t> </a:t>
            </a:r>
            <a:r>
              <a:rPr lang="en"/>
              <a:t>generalizes GCN to better capture relationships with neighbors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Generating Embeddings</a:t>
            </a:r>
            <a:endParaRPr/>
          </a:p>
        </p:txBody>
      </p:sp>
      <p:sp>
        <p:nvSpPr>
          <p:cNvPr id="567" name="Google Shape;56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</a:t>
            </a:r>
            <a:r>
              <a:rPr lang="en"/>
              <a:t> feature vector for each vertex at layer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fixed number of neighbors from the neighborhood (the number varies by layer)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 the embeddings from the previous layer using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 (same as GCN)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LSTM (affected by permutation of the neighbors but expressive)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pooling: feed each neighbor’s embedding thru a fully connected layer THEN pool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(could also use mean here but max worked better)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Concatenate this vertex’s last embedding with aggregate of neighbors and pass to feed-forward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75" y="3486914"/>
            <a:ext cx="5900749" cy="3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Generating Embeddings</a:t>
            </a:r>
            <a:endParaRPr/>
          </a:p>
        </p:txBody>
      </p:sp>
      <p:pic>
        <p:nvPicPr>
          <p:cNvPr id="574" name="Google Shape;5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38" y="1126250"/>
            <a:ext cx="73381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170100"/>
            <a:ext cx="7967400" cy="26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These networks are unrelated but have surprising properties in common</a:t>
            </a:r>
            <a:endParaRPr i="1" sz="3000"/>
          </a:p>
        </p:txBody>
      </p:sp>
      <p:sp>
        <p:nvSpPr>
          <p:cNvPr id="101" name="Google Shape;101;p20"/>
          <p:cNvSpPr txBox="1"/>
          <p:nvPr/>
        </p:nvSpPr>
        <p:spPr>
          <a:xfrm>
            <a:off x="1668900" y="2754225"/>
            <a:ext cx="60606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</a:t>
            </a:r>
            <a:r>
              <a:rPr lang="en" sz="1800"/>
              <a:t> real world networks do not act like random graphs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— Unsupervised Training</a:t>
            </a:r>
            <a:endParaRPr/>
          </a:p>
        </p:txBody>
      </p:sp>
      <p:sp>
        <p:nvSpPr>
          <p:cNvPr id="580" name="Google Shape;580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nodes that are nearby to have similar embeddings (cosine similarity)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Nodes that are far away should have dissimilar embeddings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negative sampling: Pn(v) is random (probably far away)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embeddings should generalize to any task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add supervised or semi-supervised loss if we know what we need them for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node u, sample nearby nodes v using 50 random walks of length 5</a:t>
            </a:r>
            <a:endParaRPr/>
          </a:p>
        </p:txBody>
      </p:sp>
      <p:pic>
        <p:nvPicPr>
          <p:cNvPr id="581" name="Google Shape;5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31" y="3996176"/>
            <a:ext cx="81039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— Classification</a:t>
            </a:r>
            <a:endParaRPr/>
          </a:p>
        </p:txBody>
      </p:sp>
      <p:sp>
        <p:nvSpPr>
          <p:cNvPr id="587" name="Google Shape;587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Citation Network: classify papers into one of 6 biology subfields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300K nodes (avg. degree 9.15) from Thomson Reuters Web of 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Features: simple sentence embeddings of the abstract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Undirected edge if one paper cites the 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Train: 2000-2004, test on 2005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Reddit: classify posts into one of 50 subreddits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230K nodes (avg. degree 492)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Features: avg GloVe embedding of title, avg embedding of comments, num comments, post 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 if the same user commented on both posts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on 20 days, test on next 11 days (September 2014)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— Classification</a:t>
            </a:r>
            <a:endParaRPr/>
          </a:p>
        </p:txBody>
      </p:sp>
      <p:sp>
        <p:nvSpPr>
          <p:cNvPr id="593" name="Google Shape;59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In those examples, had to generalize to new nodes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about completely new graphs?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Protein-protein Interaction network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graph is a human tissue (20 train, 2 validation, 2 test)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node is a protein (avg 2373 nodes, degree 28.8)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 are “positional gene sets, motif gene sets and immunological signatures”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Classify into one of 121 “gene ontology sets”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— Runtime</a:t>
            </a:r>
            <a:endParaRPr/>
          </a:p>
        </p:txBody>
      </p:sp>
      <p:sp>
        <p:nvSpPr>
          <p:cNvPr id="599" name="Google Shape;599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More than K=2 graph layers doesn’t improve much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Diminishing returns for large neighborhoods: sampling doesn’t hurt much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Orders of magnitude faster than DeepWalk to produce new embedding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00" y="2287198"/>
            <a:ext cx="7117425" cy="214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06" name="Google Shape;60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57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12" name="Google Shape;612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GCN totally outperforms baseline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Trainable aggregators (LSTM and max pooling) outperform GCN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(Wilcoxon signed rank test, p= .02)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is nearly as good as supervised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Proof: Can capture graph properties</a:t>
            </a:r>
            <a:endParaRPr/>
          </a:p>
        </p:txBody>
      </p:sp>
      <p:sp>
        <p:nvSpPr>
          <p:cNvPr id="618" name="Google Shape;618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GraphSage can learn to compute local clustering coefficient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63" y="2766175"/>
            <a:ext cx="8371273" cy="18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25" name="Google Shape;625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Navigli and Lapata applied graph centrality methods to subgraphs of WordNet to do Word Sense Disambiguation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Filippova used shortest paths in a weighted word graph for summarizing similar sentences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LILY used graph convolutional networks for multi-document summarization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Hamilton et al introduce GraphSage, an unsupervised, more general extension of Graph Convolutional Networks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0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r>
              <a:rPr lang="en"/>
              <a:t>questions</a:t>
            </a:r>
            <a:r>
              <a:rPr lang="en"/>
              <a:t> 1/2</a:t>
            </a:r>
            <a:endParaRPr/>
          </a:p>
        </p:txBody>
      </p:sp>
      <p:sp>
        <p:nvSpPr>
          <p:cNvPr id="631" name="Google Shape;631;p10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NLP made huge progress when we stopped thinking of words as discrete and started thinking of them as points in R^n. How can we integrate “discrete” methods of traditional graph theory with “continuous” neural methods (think vector embeddings and GCNs)?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other kinds of tasks can be framed as problems of learning on graphs?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LILY’s summarization paper picks sentences greedily if they’re not too similar to the summary so far. Is there a way to use the graph structure to help us with sentence selection too?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1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r>
              <a:rPr lang="en"/>
              <a:t>questions</a:t>
            </a:r>
            <a:r>
              <a:rPr lang="en"/>
              <a:t> 2/2</a:t>
            </a:r>
            <a:endParaRPr/>
          </a:p>
        </p:txBody>
      </p:sp>
      <p:sp>
        <p:nvSpPr>
          <p:cNvPr id="637" name="Google Shape;637;p10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DeepWalk cleverly repurposed the Skipgram model for a new domain. Can you think of other areas where this idea could be recycled?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representation methods we looked at capture community structure. Can you think of a time where it might be useful to embed structural role instead? How would you go about this?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saw DeepWalk, GCNs, and GraphSage: can you think of any other variations of graph representation methods?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Graph (Erdos-Renyi)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4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n nodes, independently draw each of the possible (n choose 2) edges with probability 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https://upload.wikimedia.org/wikipedia/commons/1/13/Erdos_generated_network-p0.01.jpg</a:t>
            </a:r>
            <a:endParaRPr sz="1000"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0" y="1869949"/>
            <a:ext cx="5325923" cy="26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Methods for NLP</a:t>
            </a:r>
            <a:endParaRPr/>
          </a:p>
        </p:txBody>
      </p:sp>
      <p:sp>
        <p:nvSpPr>
          <p:cNvPr id="643" name="Google Shape;643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</a:t>
            </a:r>
            <a:r>
              <a:rPr lang="en"/>
              <a:t>Amsel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11/6/18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